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2" r:id="rId3"/>
    <p:sldId id="259" r:id="rId4"/>
    <p:sldId id="265" r:id="rId5"/>
    <p:sldId id="257" r:id="rId6"/>
    <p:sldId id="258" r:id="rId7"/>
    <p:sldId id="260" r:id="rId8"/>
    <p:sldId id="261" r:id="rId9"/>
    <p:sldId id="263" r:id="rId10"/>
    <p:sldId id="264"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FFFF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5"/>
    <p:restoredTop sz="94648"/>
  </p:normalViewPr>
  <p:slideViewPr>
    <p:cSldViewPr>
      <p:cViewPr varScale="1">
        <p:scale>
          <a:sx n="107" d="100"/>
          <a:sy n="107" d="100"/>
        </p:scale>
        <p:origin x="384" y="16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gif>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5D820A-6FCF-4D4D-9C75-89FB51338117}" type="datetimeFigureOut">
              <a:rPr lang="en-US" smtClean="0"/>
              <a:pPr/>
              <a:t>9/28/17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7D0683-F39D-994E-A889-3677EC59E00A}" type="slidenum">
              <a:rPr lang="en-US" smtClean="0"/>
              <a:pPr/>
              <a:t>‹#›</a:t>
            </a:fld>
            <a:endParaRPr lang="en-US"/>
          </a:p>
        </p:txBody>
      </p:sp>
    </p:spTree>
    <p:extLst>
      <p:ext uri="{BB962C8B-B14F-4D97-AF65-F5344CB8AC3E}">
        <p14:creationId xmlns:p14="http://schemas.microsoft.com/office/powerpoint/2010/main" val="569280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7D0683-F39D-994E-A889-3677EC59E00A}" type="slidenum">
              <a:rPr lang="en-US" smtClean="0"/>
              <a:pPr/>
              <a:t>7</a:t>
            </a:fld>
            <a:endParaRPr lang="en-US"/>
          </a:p>
        </p:txBody>
      </p:sp>
    </p:spTree>
    <p:extLst>
      <p:ext uri="{BB962C8B-B14F-4D97-AF65-F5344CB8AC3E}">
        <p14:creationId xmlns:p14="http://schemas.microsoft.com/office/powerpoint/2010/main" val="853867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9539F7-F31E-4C83-8E23-6A4D8A663BCC}" type="datetimeFigureOut">
              <a:rPr lang="en-CA" smtClean="0"/>
              <a:pPr/>
              <a:t>2017-09-28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9539F7-F31E-4C83-8E23-6A4D8A663BCC}" type="datetimeFigureOut">
              <a:rPr lang="en-CA" smtClean="0"/>
              <a:pPr/>
              <a:t>2017-09-28</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504DB0-B8E2-4205-A15A-DE28B48156FA}" type="slidenum">
              <a:rPr lang="en-CA" smtClean="0"/>
              <a:pPr/>
              <a:t>‹#›</a:t>
            </a:fld>
            <a:endParaRPr lang="en-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jpeg"/><Relationship Id="rId3" Type="http://schemas.openxmlformats.org/officeDocument/2006/relationships/image" Target="../media/image18.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gif"/><Relationship Id="rId5" Type="http://schemas.openxmlformats.org/officeDocument/2006/relationships/image" Target="../media/image4.jpe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jpeg"/><Relationship Id="rId6" Type="http://schemas.openxmlformats.org/officeDocument/2006/relationships/image" Target="../media/image12.jpe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jpeg"/><Relationship Id="rId3" Type="http://schemas.openxmlformats.org/officeDocument/2006/relationships/image" Target="../media/image14.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jpeg"/><Relationship Id="rId3"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CA"/>
          </a:p>
        </p:txBody>
      </p:sp>
      <p:sp>
        <p:nvSpPr>
          <p:cNvPr id="3" name="Subtitle 2"/>
          <p:cNvSpPr>
            <a:spLocks noGrp="1"/>
          </p:cNvSpPr>
          <p:nvPr>
            <p:ph type="subTitle" idx="1"/>
          </p:nvPr>
        </p:nvSpPr>
        <p:spPr/>
        <p:txBody>
          <a:bodyPr/>
          <a:lstStyle/>
          <a:p>
            <a:endParaRPr lang="en-C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arushri swarup\Downloads\IMG_7398.JPG"/>
          <p:cNvPicPr>
            <a:picLocks noChangeAspect="1" noChangeArrowheads="1"/>
          </p:cNvPicPr>
          <p:nvPr/>
        </p:nvPicPr>
        <p:blipFill>
          <a:blip r:embed="rId2" cstate="print"/>
          <a:srcRect l="15000" t="34667" r="28000" b="37333"/>
          <a:stretch>
            <a:fillRect/>
          </a:stretch>
        </p:blipFill>
        <p:spPr bwMode="auto">
          <a:xfrm>
            <a:off x="467544" y="4797152"/>
            <a:ext cx="4104456" cy="1512168"/>
          </a:xfrm>
          <a:prstGeom prst="rect">
            <a:avLst/>
          </a:prstGeom>
          <a:noFill/>
        </p:spPr>
      </p:pic>
      <p:pic>
        <p:nvPicPr>
          <p:cNvPr id="3" name="Picture 10" descr="C:\Users\arushri swarup\Documents\GitHub\Grad-School\3D Models\instrument photos\Thomassin tip.JPG"/>
          <p:cNvPicPr>
            <a:picLocks noChangeAspect="1" noChangeArrowheads="1"/>
          </p:cNvPicPr>
          <p:nvPr/>
        </p:nvPicPr>
        <p:blipFill>
          <a:blip r:embed="rId3" cstate="print"/>
          <a:srcRect l="52362" t="32150" r="31100" b="9051"/>
          <a:stretch>
            <a:fillRect/>
          </a:stretch>
        </p:blipFill>
        <p:spPr bwMode="auto">
          <a:xfrm rot="16200000" flipV="1">
            <a:off x="6048164" y="3537012"/>
            <a:ext cx="1512168" cy="4032448"/>
          </a:xfrm>
          <a:prstGeom prst="rect">
            <a:avLst/>
          </a:prstGeom>
          <a:noFill/>
        </p:spPr>
      </p:pic>
      <p:sp>
        <p:nvSpPr>
          <p:cNvPr id="4" name="TextBox 3"/>
          <p:cNvSpPr txBox="1"/>
          <p:nvPr/>
        </p:nvSpPr>
        <p:spPr>
          <a:xfrm>
            <a:off x="5652120" y="4427820"/>
            <a:ext cx="2447465" cy="369332"/>
          </a:xfrm>
          <a:prstGeom prst="rect">
            <a:avLst/>
          </a:prstGeom>
          <a:noFill/>
        </p:spPr>
        <p:txBody>
          <a:bodyPr wrap="none" rtlCol="0">
            <a:spAutoFit/>
          </a:bodyPr>
          <a:lstStyle/>
          <a:p>
            <a:r>
              <a:rPr lang="en-CA" dirty="0" err="1" smtClean="0"/>
              <a:t>Thomassin</a:t>
            </a:r>
            <a:r>
              <a:rPr lang="en-CA" dirty="0" smtClean="0"/>
              <a:t> Dissector Tip</a:t>
            </a:r>
            <a:endParaRPr lang="en-CA" dirty="0"/>
          </a:p>
        </p:txBody>
      </p:sp>
      <p:sp>
        <p:nvSpPr>
          <p:cNvPr id="5" name="TextBox 4"/>
          <p:cNvSpPr txBox="1"/>
          <p:nvPr/>
        </p:nvSpPr>
        <p:spPr>
          <a:xfrm>
            <a:off x="1259632" y="4437112"/>
            <a:ext cx="2771080" cy="369332"/>
          </a:xfrm>
          <a:prstGeom prst="rect">
            <a:avLst/>
          </a:prstGeom>
          <a:noFill/>
        </p:spPr>
        <p:txBody>
          <a:bodyPr wrap="none" rtlCol="0">
            <a:spAutoFit/>
          </a:bodyPr>
          <a:lstStyle/>
          <a:p>
            <a:r>
              <a:rPr lang="en-CA" dirty="0" smtClean="0"/>
              <a:t>Proposed Tool Dissector Tip</a:t>
            </a:r>
            <a:endParaRPr lang="en-CA"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8"/>
          <p:cNvGraphicFramePr>
            <a:graphicFrameLocks noGrp="1"/>
          </p:cNvGraphicFramePr>
          <p:nvPr/>
        </p:nvGraphicFramePr>
        <p:xfrm>
          <a:off x="2411759" y="1844824"/>
          <a:ext cx="3888433" cy="3240360"/>
        </p:xfrm>
        <a:graphic>
          <a:graphicData uri="http://schemas.openxmlformats.org/drawingml/2006/table">
            <a:tbl>
              <a:tblPr firstRow="1" bandRow="1">
                <a:tableStyleId>{2D5ABB26-0587-4C30-8999-92F81FD0307C}</a:tableStyleId>
              </a:tblPr>
              <a:tblGrid>
                <a:gridCol w="2160240"/>
                <a:gridCol w="1728193"/>
              </a:tblGrid>
              <a:tr h="1656184">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84176">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025" name="Text Box 1"/>
          <p:cNvSpPr txBox="1">
            <a:spLocks noChangeArrowheads="1"/>
          </p:cNvSpPr>
          <p:nvPr/>
        </p:nvSpPr>
        <p:spPr bwMode="auto">
          <a:xfrm>
            <a:off x="0" y="6686550"/>
            <a:ext cx="4541838" cy="3473450"/>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spAutoFit/>
          </a:bodyPr>
          <a:lstStyle/>
          <a:p>
            <a:endParaRPr lang="en-CA"/>
          </a:p>
        </p:txBody>
      </p:sp>
      <p:sp>
        <p:nvSpPr>
          <p:cNvPr id="1030"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CA"/>
          </a:p>
        </p:txBody>
      </p:sp>
      <p:sp>
        <p:nvSpPr>
          <p:cNvPr id="1031" name="Rectangle 7"/>
          <p:cNvSpPr>
            <a:spLocks noChangeArrowheads="1"/>
          </p:cNvSpPr>
          <p:nvPr/>
        </p:nvSpPr>
        <p:spPr bwMode="auto">
          <a:xfrm>
            <a:off x="0" y="0"/>
            <a:ext cx="0" cy="0"/>
          </a:xfrm>
          <a:prstGeom prst="rect">
            <a:avLst/>
          </a:prstGeom>
          <a:solidFill>
            <a:schemeClr val="accent1"/>
          </a:solidFill>
          <a:ln w="9525">
            <a:solidFill>
              <a:schemeClr val="tx1"/>
            </a:solidFill>
            <a:miter lim="800000"/>
            <a:headEnd/>
            <a:tailEnd/>
          </a:ln>
          <a:effectLst/>
        </p:spPr>
        <p:txBody>
          <a:bodyPr vert="horz" wrap="square" lIns="91440" tIns="45720" rIns="91440" bIns="45720" numCol="1" anchor="t" anchorCtr="0" compatLnSpc="1">
            <a:prstTxWarp prst="textNoShape">
              <a:avLst/>
            </a:prstTxWarp>
          </a:bodyPr>
          <a:lstStyle/>
          <a:p>
            <a:endParaRPr lang="en-CA"/>
          </a:p>
        </p:txBody>
      </p:sp>
      <p:sp>
        <p:nvSpPr>
          <p:cNvPr id="1032" name="Rectangle 8"/>
          <p:cNvSpPr>
            <a:spLocks noChangeArrowheads="1"/>
          </p:cNvSpPr>
          <p:nvPr/>
        </p:nvSpPr>
        <p:spPr bwMode="auto">
          <a:xfrm>
            <a:off x="0" y="1590675"/>
            <a:ext cx="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3" name="Rectangle 9"/>
          <p:cNvSpPr>
            <a:spLocks noChangeArrowheads="1"/>
          </p:cNvSpPr>
          <p:nvPr/>
        </p:nvSpPr>
        <p:spPr bwMode="auto">
          <a:xfrm>
            <a:off x="0" y="3181350"/>
            <a:ext cx="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4" name="Rectangle 10"/>
          <p:cNvSpPr>
            <a:spLocks noChangeArrowheads="1"/>
          </p:cNvSpPr>
          <p:nvPr/>
        </p:nvSpPr>
        <p:spPr bwMode="auto">
          <a:xfrm>
            <a:off x="0" y="5153025"/>
            <a:ext cx="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nvGrpSpPr>
          <p:cNvPr id="18" name="Group 17"/>
          <p:cNvGrpSpPr/>
          <p:nvPr/>
        </p:nvGrpSpPr>
        <p:grpSpPr>
          <a:xfrm>
            <a:off x="2411760" y="1844824"/>
            <a:ext cx="3871628" cy="3242667"/>
            <a:chOff x="2051720" y="1700808"/>
            <a:chExt cx="3871628" cy="3242667"/>
          </a:xfrm>
        </p:grpSpPr>
        <p:pic>
          <p:nvPicPr>
            <p:cNvPr id="1029" name="Picture 26" descr="http://drpaulose.com/wp-content/uploads/mastoidectomy-jubilee11.jpg"/>
            <p:cNvPicPr>
              <a:picLocks noChangeAspect="1" noChangeArrowheads="1"/>
            </p:cNvPicPr>
            <p:nvPr/>
          </p:nvPicPr>
          <p:blipFill>
            <a:blip r:embed="rId2" cstate="print"/>
            <a:srcRect r="1585" b="2193"/>
            <a:stretch>
              <a:fillRect/>
            </a:stretch>
          </p:blipFill>
          <p:spPr bwMode="auto">
            <a:xfrm>
              <a:off x="2051720" y="1700808"/>
              <a:ext cx="2133600" cy="1590675"/>
            </a:xfrm>
            <a:prstGeom prst="rect">
              <a:avLst/>
            </a:prstGeom>
            <a:noFill/>
          </p:spPr>
        </p:pic>
        <p:pic>
          <p:nvPicPr>
            <p:cNvPr id="1028" name="Picture 30"/>
            <p:cNvPicPr>
              <a:picLocks noChangeAspect="1" noChangeArrowheads="1"/>
            </p:cNvPicPr>
            <p:nvPr/>
          </p:nvPicPr>
          <p:blipFill>
            <a:blip r:embed="rId3" cstate="print"/>
            <a:srcRect l="2225" t="2145" r="723" b="3304"/>
            <a:stretch>
              <a:fillRect/>
            </a:stretch>
          </p:blipFill>
          <p:spPr bwMode="auto">
            <a:xfrm>
              <a:off x="4211960" y="1700808"/>
              <a:ext cx="1685925" cy="1590675"/>
            </a:xfrm>
            <a:prstGeom prst="rect">
              <a:avLst/>
            </a:prstGeom>
            <a:noFill/>
          </p:spPr>
        </p:pic>
        <p:pic>
          <p:nvPicPr>
            <p:cNvPr id="1027" name="Picture 3" descr="https://www.e-ceo.org/upload/thumbnails/ceo-2016-00080f1.gif"/>
            <p:cNvPicPr>
              <a:picLocks noChangeAspect="1" noChangeArrowheads="1"/>
            </p:cNvPicPr>
            <p:nvPr/>
          </p:nvPicPr>
          <p:blipFill>
            <a:blip r:embed="rId4" cstate="print"/>
            <a:srcRect/>
            <a:stretch>
              <a:fillRect/>
            </a:stretch>
          </p:blipFill>
          <p:spPr bwMode="auto">
            <a:xfrm>
              <a:off x="2051720" y="3429000"/>
              <a:ext cx="2171700" cy="1514475"/>
            </a:xfrm>
            <a:prstGeom prst="rect">
              <a:avLst/>
            </a:prstGeom>
            <a:noFill/>
          </p:spPr>
        </p:pic>
        <p:pic>
          <p:nvPicPr>
            <p:cNvPr id="1026" name="Picture 20" descr="Endoscopic vs. microscopic middle ear surgery diagram"/>
            <p:cNvPicPr>
              <a:picLocks noChangeAspect="1" noChangeArrowheads="1"/>
            </p:cNvPicPr>
            <p:nvPr/>
          </p:nvPicPr>
          <p:blipFill>
            <a:blip r:embed="rId5" cstate="print"/>
            <a:srcRect/>
            <a:stretch>
              <a:fillRect/>
            </a:stretch>
          </p:blipFill>
          <p:spPr bwMode="auto">
            <a:xfrm>
              <a:off x="4447778" y="3407643"/>
              <a:ext cx="1276350" cy="1533525"/>
            </a:xfrm>
            <a:prstGeom prst="rect">
              <a:avLst/>
            </a:prstGeom>
            <a:noFill/>
          </p:spPr>
        </p:pic>
        <p:sp>
          <p:nvSpPr>
            <p:cNvPr id="14" name="TextBox 13"/>
            <p:cNvSpPr txBox="1"/>
            <p:nvPr/>
          </p:nvSpPr>
          <p:spPr>
            <a:xfrm>
              <a:off x="3923928" y="3007985"/>
              <a:ext cx="277640" cy="276999"/>
            </a:xfrm>
            <a:prstGeom prst="rect">
              <a:avLst/>
            </a:prstGeom>
            <a:noFill/>
          </p:spPr>
          <p:txBody>
            <a:bodyPr wrap="none" rtlCol="0">
              <a:spAutoFit/>
            </a:bodyPr>
            <a:lstStyle/>
            <a:p>
              <a:r>
                <a:rPr lang="en-CA" sz="1200" b="1" dirty="0" smtClean="0">
                  <a:solidFill>
                    <a:schemeClr val="bg1"/>
                  </a:solidFill>
                </a:rPr>
                <a:t>A</a:t>
              </a:r>
              <a:endParaRPr lang="en-CA" b="1" dirty="0">
                <a:solidFill>
                  <a:schemeClr val="bg1"/>
                </a:solidFill>
              </a:endParaRPr>
            </a:p>
          </p:txBody>
        </p:sp>
        <p:sp>
          <p:nvSpPr>
            <p:cNvPr id="15" name="TextBox 14"/>
            <p:cNvSpPr txBox="1"/>
            <p:nvPr/>
          </p:nvSpPr>
          <p:spPr>
            <a:xfrm>
              <a:off x="5652120" y="3007985"/>
              <a:ext cx="271228" cy="276999"/>
            </a:xfrm>
            <a:prstGeom prst="rect">
              <a:avLst/>
            </a:prstGeom>
            <a:noFill/>
          </p:spPr>
          <p:txBody>
            <a:bodyPr wrap="none" rtlCol="0">
              <a:spAutoFit/>
            </a:bodyPr>
            <a:lstStyle/>
            <a:p>
              <a:r>
                <a:rPr lang="en-CA" sz="1200" b="1" dirty="0" smtClean="0">
                  <a:solidFill>
                    <a:schemeClr val="bg1"/>
                  </a:solidFill>
                </a:rPr>
                <a:t>B</a:t>
              </a:r>
              <a:endParaRPr lang="en-CA" b="1" dirty="0">
                <a:solidFill>
                  <a:schemeClr val="bg1"/>
                </a:solidFill>
              </a:endParaRPr>
            </a:p>
          </p:txBody>
        </p:sp>
        <p:sp>
          <p:nvSpPr>
            <p:cNvPr id="16" name="TextBox 15"/>
            <p:cNvSpPr txBox="1"/>
            <p:nvPr/>
          </p:nvSpPr>
          <p:spPr>
            <a:xfrm>
              <a:off x="3995936" y="4653136"/>
              <a:ext cx="266420" cy="276999"/>
            </a:xfrm>
            <a:prstGeom prst="rect">
              <a:avLst/>
            </a:prstGeom>
            <a:noFill/>
          </p:spPr>
          <p:txBody>
            <a:bodyPr wrap="none" rtlCol="0">
              <a:spAutoFit/>
            </a:bodyPr>
            <a:lstStyle/>
            <a:p>
              <a:r>
                <a:rPr lang="en-CA" sz="1200" b="1" dirty="0" smtClean="0">
                  <a:solidFill>
                    <a:schemeClr val="bg1"/>
                  </a:solidFill>
                </a:rPr>
                <a:t>C</a:t>
              </a:r>
              <a:endParaRPr lang="en-CA" b="1" dirty="0">
                <a:solidFill>
                  <a:schemeClr val="bg1"/>
                </a:solidFill>
              </a:endParaRPr>
            </a:p>
          </p:txBody>
        </p:sp>
        <p:sp>
          <p:nvSpPr>
            <p:cNvPr id="17" name="TextBox 16"/>
            <p:cNvSpPr txBox="1"/>
            <p:nvPr/>
          </p:nvSpPr>
          <p:spPr>
            <a:xfrm>
              <a:off x="5580112" y="4592161"/>
              <a:ext cx="282450" cy="276999"/>
            </a:xfrm>
            <a:prstGeom prst="rect">
              <a:avLst/>
            </a:prstGeom>
            <a:noFill/>
          </p:spPr>
          <p:txBody>
            <a:bodyPr wrap="none" rtlCol="0">
              <a:spAutoFit/>
            </a:bodyPr>
            <a:lstStyle/>
            <a:p>
              <a:r>
                <a:rPr lang="en-CA" sz="1200" b="1" dirty="0" smtClean="0"/>
                <a:t>D</a:t>
              </a:r>
              <a:endParaRPr lang="en-CA" b="1"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95183" y="4990974"/>
            <a:ext cx="5832648" cy="1754326"/>
          </a:xfrm>
          <a:prstGeom prst="rect">
            <a:avLst/>
          </a:prstGeom>
          <a:noFill/>
        </p:spPr>
        <p:txBody>
          <a:bodyPr wrap="square" rtlCol="0">
            <a:spAutoFit/>
          </a:bodyPr>
          <a:lstStyle/>
          <a:p>
            <a:r>
              <a:rPr lang="en-US" dirty="0" smtClean="0"/>
              <a:t>This shows the prototype with the wrist, notches milled into a </a:t>
            </a:r>
            <a:r>
              <a:rPr lang="en-US" dirty="0" err="1" smtClean="0"/>
              <a:t>nitinol</a:t>
            </a:r>
            <a:r>
              <a:rPr lang="en-US" dirty="0" smtClean="0"/>
              <a:t> tube, connected to a stainless steel shaft that is clamped onto the handle that consists of a finger piece that controls the cable displacement of the cable attached to the </a:t>
            </a:r>
            <a:r>
              <a:rPr lang="en-US" dirty="0" err="1" smtClean="0"/>
              <a:t>nitinol</a:t>
            </a:r>
            <a:r>
              <a:rPr lang="en-US" dirty="0" smtClean="0"/>
              <a:t> wrist. Moving the finger piece back causes cable displacement and thus wrist actuation. </a:t>
            </a:r>
            <a:endParaRPr lang="en-US" dirty="0"/>
          </a:p>
        </p:txBody>
      </p:sp>
      <p:grpSp>
        <p:nvGrpSpPr>
          <p:cNvPr id="2" name="Group 1"/>
          <p:cNvGrpSpPr/>
          <p:nvPr/>
        </p:nvGrpSpPr>
        <p:grpSpPr>
          <a:xfrm>
            <a:off x="539552" y="182237"/>
            <a:ext cx="8352928" cy="1890715"/>
            <a:chOff x="539552" y="182237"/>
            <a:chExt cx="8352928" cy="1890715"/>
          </a:xfrm>
        </p:grpSpPr>
        <p:grpSp>
          <p:nvGrpSpPr>
            <p:cNvPr id="4" name="Group 3"/>
            <p:cNvGrpSpPr/>
            <p:nvPr/>
          </p:nvGrpSpPr>
          <p:grpSpPr>
            <a:xfrm>
              <a:off x="539552" y="182237"/>
              <a:ext cx="8352928" cy="1890715"/>
              <a:chOff x="500064" y="1106237"/>
              <a:chExt cx="8352928" cy="1890715"/>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5900" t="41600" r="2751" b="34251"/>
              <a:stretch/>
            </p:blipFill>
            <p:spPr>
              <a:xfrm>
                <a:off x="500064" y="1340768"/>
                <a:ext cx="8352928" cy="1656184"/>
              </a:xfrm>
              <a:prstGeom prst="rect">
                <a:avLst/>
              </a:prstGeom>
            </p:spPr>
          </p:pic>
          <p:sp>
            <p:nvSpPr>
              <p:cNvPr id="6" name="TextBox 5"/>
              <p:cNvSpPr txBox="1"/>
              <p:nvPr/>
            </p:nvSpPr>
            <p:spPr>
              <a:xfrm>
                <a:off x="5652924" y="1106237"/>
                <a:ext cx="1288879" cy="369332"/>
              </a:xfrm>
              <a:prstGeom prst="rect">
                <a:avLst/>
              </a:prstGeom>
              <a:noFill/>
            </p:spPr>
            <p:txBody>
              <a:bodyPr wrap="none" rtlCol="0">
                <a:spAutoFit/>
              </a:bodyPr>
              <a:lstStyle/>
              <a:p>
                <a:r>
                  <a:rPr lang="en-US" dirty="0"/>
                  <a:t>f</a:t>
                </a:r>
                <a:r>
                  <a:rPr lang="en-US" dirty="0" smtClean="0"/>
                  <a:t>inger piece</a:t>
                </a:r>
                <a:endParaRPr lang="en-US" dirty="0"/>
              </a:p>
            </p:txBody>
          </p:sp>
          <p:cxnSp>
            <p:nvCxnSpPr>
              <p:cNvPr id="7" name="Straight Arrow Connector 6"/>
              <p:cNvCxnSpPr/>
              <p:nvPr/>
            </p:nvCxnSpPr>
            <p:spPr>
              <a:xfrm flipH="1">
                <a:off x="5508909" y="1417386"/>
                <a:ext cx="216044" cy="2521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55695" y="1326501"/>
                <a:ext cx="646972" cy="369332"/>
              </a:xfrm>
              <a:prstGeom prst="rect">
                <a:avLst/>
              </a:prstGeom>
              <a:noFill/>
            </p:spPr>
            <p:txBody>
              <a:bodyPr wrap="none" rtlCol="0">
                <a:spAutoFit/>
              </a:bodyPr>
              <a:lstStyle/>
              <a:p>
                <a:r>
                  <a:rPr lang="en-US" dirty="0" smtClean="0"/>
                  <a:t>wrist</a:t>
                </a:r>
                <a:endParaRPr lang="en-US" dirty="0"/>
              </a:p>
            </p:txBody>
          </p:sp>
          <p:cxnSp>
            <p:nvCxnSpPr>
              <p:cNvPr id="9" name="Straight Arrow Connector 8"/>
              <p:cNvCxnSpPr/>
              <p:nvPr/>
            </p:nvCxnSpPr>
            <p:spPr>
              <a:xfrm flipH="1">
                <a:off x="979750" y="1695833"/>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2015168" y="402501"/>
              <a:ext cx="2072268" cy="369332"/>
            </a:xfrm>
            <a:prstGeom prst="rect">
              <a:avLst/>
            </a:prstGeom>
            <a:noFill/>
          </p:spPr>
          <p:txBody>
            <a:bodyPr wrap="square" rtlCol="0">
              <a:spAutoFit/>
            </a:bodyPr>
            <a:lstStyle/>
            <a:p>
              <a:r>
                <a:rPr lang="en-US" dirty="0"/>
                <a:t>s</a:t>
              </a:r>
              <a:r>
                <a:rPr lang="en-US" dirty="0" smtClean="0"/>
                <a:t>tainless steel shaft</a:t>
              </a:r>
              <a:endParaRPr lang="en-US" dirty="0"/>
            </a:p>
          </p:txBody>
        </p:sp>
        <p:cxnSp>
          <p:nvCxnSpPr>
            <p:cNvPr id="11" name="Straight Arrow Connector 10"/>
            <p:cNvCxnSpPr/>
            <p:nvPr/>
          </p:nvCxnSpPr>
          <p:spPr>
            <a:xfrm flipH="1">
              <a:off x="2620479" y="771833"/>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143870" y="345875"/>
              <a:ext cx="1319785" cy="369332"/>
            </a:xfrm>
            <a:prstGeom prst="rect">
              <a:avLst/>
            </a:prstGeom>
            <a:noFill/>
          </p:spPr>
          <p:txBody>
            <a:bodyPr wrap="none" rtlCol="0">
              <a:spAutoFit/>
            </a:bodyPr>
            <a:lstStyle/>
            <a:p>
              <a:r>
                <a:rPr lang="en-US" dirty="0"/>
                <a:t>c</a:t>
              </a:r>
              <a:r>
                <a:rPr lang="en-US" dirty="0" smtClean="0"/>
                <a:t>ollet clamp</a:t>
              </a:r>
              <a:endParaRPr lang="en-US" dirty="0"/>
            </a:p>
          </p:txBody>
        </p:sp>
        <p:cxnSp>
          <p:nvCxnSpPr>
            <p:cNvPr id="13" name="Straight Arrow Connector 12"/>
            <p:cNvCxnSpPr/>
            <p:nvPr/>
          </p:nvCxnSpPr>
          <p:spPr>
            <a:xfrm flipH="1">
              <a:off x="4224654" y="654188"/>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614666" y="332656"/>
              <a:ext cx="829073" cy="369332"/>
            </a:xfrm>
            <a:prstGeom prst="rect">
              <a:avLst/>
            </a:prstGeom>
            <a:noFill/>
          </p:spPr>
          <p:txBody>
            <a:bodyPr wrap="none" rtlCol="0">
              <a:spAutoFit/>
            </a:bodyPr>
            <a:lstStyle/>
            <a:p>
              <a:r>
                <a:rPr lang="en-US" dirty="0" smtClean="0"/>
                <a:t>handle</a:t>
              </a:r>
              <a:endParaRPr lang="en-US" dirty="0"/>
            </a:p>
          </p:txBody>
        </p:sp>
        <p:cxnSp>
          <p:nvCxnSpPr>
            <p:cNvPr id="15" name="Straight Arrow Connector 14"/>
            <p:cNvCxnSpPr/>
            <p:nvPr/>
          </p:nvCxnSpPr>
          <p:spPr>
            <a:xfrm flipH="1">
              <a:off x="7438721" y="701988"/>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185009" y="437796"/>
              <a:ext cx="681340" cy="369332"/>
            </a:xfrm>
            <a:prstGeom prst="rect">
              <a:avLst/>
            </a:prstGeom>
            <a:noFill/>
          </p:spPr>
          <p:txBody>
            <a:bodyPr wrap="none" rtlCol="0">
              <a:spAutoFit/>
            </a:bodyPr>
            <a:lstStyle/>
            <a:p>
              <a:r>
                <a:rPr lang="en-US" dirty="0" smtClean="0"/>
                <a:t>cable</a:t>
              </a:r>
              <a:endParaRPr lang="en-US" dirty="0"/>
            </a:p>
          </p:txBody>
        </p:sp>
        <p:cxnSp>
          <p:nvCxnSpPr>
            <p:cNvPr id="17" name="Straight Arrow Connector 16"/>
            <p:cNvCxnSpPr/>
            <p:nvPr/>
          </p:nvCxnSpPr>
          <p:spPr>
            <a:xfrm flipH="1">
              <a:off x="5910802" y="716427"/>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774" y="1772816"/>
            <a:ext cx="5486400" cy="33909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6800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323528" y="620688"/>
            <a:ext cx="5943600" cy="3346493"/>
            <a:chOff x="1979712" y="1772816"/>
            <a:chExt cx="5943600" cy="3346493"/>
          </a:xfrm>
        </p:grpSpPr>
        <p:pic>
          <p:nvPicPr>
            <p:cNvPr id="2" name="Picture 1"/>
            <p:cNvPicPr/>
            <p:nvPr/>
          </p:nvPicPr>
          <p:blipFill>
            <a:blip r:embed="rId2" cstate="print"/>
            <a:srcRect/>
            <a:stretch>
              <a:fillRect/>
            </a:stretch>
          </p:blipFill>
          <p:spPr bwMode="auto">
            <a:xfrm>
              <a:off x="1979712" y="1772816"/>
              <a:ext cx="5943600" cy="3346493"/>
            </a:xfrm>
            <a:prstGeom prst="rect">
              <a:avLst/>
            </a:prstGeom>
            <a:noFill/>
            <a:ln w="9525">
              <a:noFill/>
              <a:miter lim="800000"/>
              <a:headEnd/>
              <a:tailEnd/>
            </a:ln>
          </p:spPr>
        </p:pic>
        <p:sp>
          <p:nvSpPr>
            <p:cNvPr id="3" name="TextBox 2"/>
            <p:cNvSpPr txBox="1"/>
            <p:nvPr/>
          </p:nvSpPr>
          <p:spPr>
            <a:xfrm>
              <a:off x="4427984" y="3284984"/>
              <a:ext cx="1060931" cy="307777"/>
            </a:xfrm>
            <a:prstGeom prst="rect">
              <a:avLst/>
            </a:prstGeom>
            <a:noFill/>
          </p:spPr>
          <p:txBody>
            <a:bodyPr wrap="none" rtlCol="0">
              <a:spAutoFit/>
            </a:bodyPr>
            <a:lstStyle/>
            <a:p>
              <a:r>
                <a:rPr lang="en-CA" sz="1400" dirty="0" smtClean="0"/>
                <a:t>Promontory</a:t>
              </a:r>
              <a:endParaRPr lang="en-CA" sz="1400" dirty="0"/>
            </a:p>
          </p:txBody>
        </p:sp>
        <p:sp>
          <p:nvSpPr>
            <p:cNvPr id="4" name="TextBox 3"/>
            <p:cNvSpPr txBox="1"/>
            <p:nvPr/>
          </p:nvSpPr>
          <p:spPr>
            <a:xfrm>
              <a:off x="4355976" y="4581128"/>
              <a:ext cx="1007007" cy="261610"/>
            </a:xfrm>
            <a:prstGeom prst="rect">
              <a:avLst/>
            </a:prstGeom>
            <a:noFill/>
          </p:spPr>
          <p:txBody>
            <a:bodyPr wrap="none" rtlCol="0">
              <a:spAutoFit/>
            </a:bodyPr>
            <a:lstStyle/>
            <a:p>
              <a:r>
                <a:rPr lang="en-CA" sz="1100" dirty="0" smtClean="0"/>
                <a:t>Sinus Tympani</a:t>
              </a:r>
              <a:endParaRPr lang="en-CA" sz="1100" dirty="0"/>
            </a:p>
          </p:txBody>
        </p:sp>
        <p:cxnSp>
          <p:nvCxnSpPr>
            <p:cNvPr id="6" name="Straight Arrow Connector 5"/>
            <p:cNvCxnSpPr/>
            <p:nvPr/>
          </p:nvCxnSpPr>
          <p:spPr>
            <a:xfrm>
              <a:off x="5148064" y="4797152"/>
              <a:ext cx="216024" cy="720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7" name="TextBox 6"/>
          <p:cNvSpPr txBox="1"/>
          <p:nvPr/>
        </p:nvSpPr>
        <p:spPr>
          <a:xfrm>
            <a:off x="467544" y="4183205"/>
            <a:ext cx="6264696" cy="2308324"/>
          </a:xfrm>
          <a:prstGeom prst="rect">
            <a:avLst/>
          </a:prstGeom>
          <a:noFill/>
        </p:spPr>
        <p:txBody>
          <a:bodyPr wrap="square" rtlCol="0">
            <a:spAutoFit/>
          </a:bodyPr>
          <a:lstStyle/>
          <a:p>
            <a:r>
              <a:rPr lang="en-US" dirty="0"/>
              <a:t>This is a model of the left temporal bone. </a:t>
            </a:r>
            <a:r>
              <a:rPr lang="en-US" dirty="0" smtClean="0"/>
              <a:t>The promontory is a landmark bone inside the middle ear, behind the </a:t>
            </a:r>
            <a:r>
              <a:rPr lang="en-US" dirty="0" err="1" smtClean="0"/>
              <a:t>ossicles</a:t>
            </a:r>
            <a:r>
              <a:rPr lang="en-US" dirty="0" smtClean="0"/>
              <a:t>. The sinus tympani is shown and is very difficult to reach into with standard, rigid tools to dissect and remove </a:t>
            </a:r>
            <a:r>
              <a:rPr lang="en-US" dirty="0" err="1" smtClean="0"/>
              <a:t>cholesteatoma</a:t>
            </a:r>
            <a:r>
              <a:rPr lang="en-US" dirty="0" smtClean="0"/>
              <a:t>. Often, the </a:t>
            </a:r>
            <a:r>
              <a:rPr lang="en-US" dirty="0" err="1" smtClean="0"/>
              <a:t>cholesteatoma</a:t>
            </a:r>
            <a:r>
              <a:rPr lang="en-US" dirty="0" smtClean="0"/>
              <a:t> is visualized in the sinus tympani with the endoscope but the tools cannot reach inside to extract it. This image shows, with an endoscope view, that the controllable, flexible instrument can reach into the sinus tympani. </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67442" y="817553"/>
            <a:ext cx="4226905" cy="3139321"/>
          </a:xfrm>
          <a:prstGeom prst="rect">
            <a:avLst/>
          </a:prstGeom>
          <a:noFill/>
        </p:spPr>
        <p:txBody>
          <a:bodyPr wrap="square" rtlCol="0">
            <a:spAutoFit/>
          </a:bodyPr>
          <a:lstStyle/>
          <a:p>
            <a:r>
              <a:rPr lang="en-US" dirty="0"/>
              <a:t>This is a model of the left temporal bone. </a:t>
            </a:r>
            <a:r>
              <a:rPr lang="en-US" dirty="0" smtClean="0"/>
              <a:t>The model has been cropped so that the antrum is visible in this bird’s eye view. </a:t>
            </a:r>
            <a:r>
              <a:rPr lang="en-US" dirty="0" err="1" smtClean="0"/>
              <a:t>Cholesteatoma</a:t>
            </a:r>
            <a:r>
              <a:rPr lang="en-US" dirty="0" smtClean="0"/>
              <a:t> </a:t>
            </a:r>
            <a:r>
              <a:rPr lang="en-US" dirty="0"/>
              <a:t>had eroded the ear canal in this patient like an </a:t>
            </a:r>
            <a:r>
              <a:rPr lang="en-US" dirty="0" err="1" smtClean="0"/>
              <a:t>atticoantrostomy</a:t>
            </a:r>
            <a:r>
              <a:rPr lang="en-US" dirty="0" smtClean="0"/>
              <a:t>, a hole in the ear canal where the instrument is coming through. Thus, the instrument is introduced </a:t>
            </a:r>
            <a:r>
              <a:rPr lang="en-US" dirty="0"/>
              <a:t>through that </a:t>
            </a:r>
            <a:r>
              <a:rPr lang="en-US" dirty="0" smtClean="0"/>
              <a:t>opening and the tip can reach and dissect the boundary of the antrum. </a:t>
            </a:r>
            <a:endParaRPr lang="en-US" dirty="0"/>
          </a:p>
          <a:p>
            <a:endParaRPr lang="en-US" dirty="0"/>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t="18500" r="2180" b="17450"/>
          <a:stretch/>
        </p:blipFill>
        <p:spPr>
          <a:xfrm>
            <a:off x="693930" y="692696"/>
            <a:ext cx="3773512" cy="43924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395536" y="1196049"/>
            <a:ext cx="7761980" cy="2671202"/>
            <a:chOff x="395536" y="1196049"/>
            <a:chExt cx="7761980" cy="2671202"/>
          </a:xfrm>
        </p:grpSpPr>
        <p:pic>
          <p:nvPicPr>
            <p:cNvPr id="9" name="Picture 8"/>
            <p:cNvPicPr>
              <a:picLocks noChangeAspect="1"/>
            </p:cNvPicPr>
            <p:nvPr/>
          </p:nvPicPr>
          <p:blipFill>
            <a:blip r:embed="rId3" cstate="print"/>
            <a:stretch>
              <a:fillRect/>
            </a:stretch>
          </p:blipFill>
          <p:spPr>
            <a:xfrm>
              <a:off x="395536" y="1196752"/>
              <a:ext cx="3490848" cy="2670499"/>
            </a:xfrm>
            <a:prstGeom prst="rect">
              <a:avLst/>
            </a:prstGeom>
          </p:spPr>
        </p:pic>
        <p:cxnSp>
          <p:nvCxnSpPr>
            <p:cNvPr id="11" name="Straight Arrow Connector 10"/>
            <p:cNvCxnSpPr/>
            <p:nvPr/>
          </p:nvCxnSpPr>
          <p:spPr>
            <a:xfrm flipH="1">
              <a:off x="1547664" y="1401743"/>
              <a:ext cx="216024" cy="443081"/>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19672" y="1196752"/>
              <a:ext cx="1584176" cy="288032"/>
            </a:xfrm>
            <a:prstGeom prst="rect">
              <a:avLst/>
            </a:prstGeom>
            <a:noFill/>
          </p:spPr>
          <p:txBody>
            <a:bodyPr wrap="square" rtlCol="0">
              <a:spAutoFit/>
            </a:bodyPr>
            <a:lstStyle/>
            <a:p>
              <a:r>
                <a:rPr lang="en-CA" sz="1200" dirty="0" smtClean="0"/>
                <a:t>Antrum</a:t>
              </a:r>
              <a:endParaRPr lang="en-CA" dirty="0"/>
            </a:p>
          </p:txBody>
        </p:sp>
        <p:cxnSp>
          <p:nvCxnSpPr>
            <p:cNvPr id="17" name="Straight Arrow Connector 16"/>
            <p:cNvCxnSpPr/>
            <p:nvPr/>
          </p:nvCxnSpPr>
          <p:spPr>
            <a:xfrm flipH="1">
              <a:off x="1619672" y="1628800"/>
              <a:ext cx="216024" cy="432048"/>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691680" y="1412776"/>
              <a:ext cx="1512168" cy="288032"/>
            </a:xfrm>
            <a:prstGeom prst="rect">
              <a:avLst/>
            </a:prstGeom>
            <a:noFill/>
          </p:spPr>
          <p:txBody>
            <a:bodyPr wrap="square" rtlCol="0">
              <a:spAutoFit/>
            </a:bodyPr>
            <a:lstStyle/>
            <a:p>
              <a:r>
                <a:rPr lang="en-CA" sz="1200" dirty="0" smtClean="0"/>
                <a:t>Ossicles</a:t>
              </a:r>
            </a:p>
          </p:txBody>
        </p:sp>
        <p:pic>
          <p:nvPicPr>
            <p:cNvPr id="25" name="Picture 24"/>
            <p:cNvPicPr>
              <a:picLocks noChangeAspect="1"/>
            </p:cNvPicPr>
            <p:nvPr/>
          </p:nvPicPr>
          <p:blipFill>
            <a:blip r:embed="rId4" cstate="print"/>
            <a:stretch>
              <a:fillRect/>
            </a:stretch>
          </p:blipFill>
          <p:spPr>
            <a:xfrm>
              <a:off x="4658891" y="1196049"/>
              <a:ext cx="3482046" cy="2664999"/>
            </a:xfrm>
            <a:prstGeom prst="rect">
              <a:avLst/>
            </a:prstGeom>
          </p:spPr>
        </p:pic>
        <p:cxnSp>
          <p:nvCxnSpPr>
            <p:cNvPr id="26" name="Straight Arrow Connector 25"/>
            <p:cNvCxnSpPr/>
            <p:nvPr/>
          </p:nvCxnSpPr>
          <p:spPr>
            <a:xfrm flipH="1">
              <a:off x="6300192" y="1844824"/>
              <a:ext cx="216024" cy="432048"/>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337071" y="1628801"/>
              <a:ext cx="1820445" cy="276999"/>
            </a:xfrm>
            <a:prstGeom prst="rect">
              <a:avLst/>
            </a:prstGeom>
            <a:noFill/>
          </p:spPr>
          <p:txBody>
            <a:bodyPr wrap="square" rtlCol="0">
              <a:spAutoFit/>
            </a:bodyPr>
            <a:lstStyle/>
            <a:p>
              <a:r>
                <a:rPr lang="en-CA" sz="1200" dirty="0" smtClean="0"/>
                <a:t>Sinus tympani</a:t>
              </a:r>
            </a:p>
          </p:txBody>
        </p:sp>
        <p:cxnSp>
          <p:nvCxnSpPr>
            <p:cNvPr id="28" name="Straight Arrow Connector 27"/>
            <p:cNvCxnSpPr/>
            <p:nvPr/>
          </p:nvCxnSpPr>
          <p:spPr>
            <a:xfrm flipH="1" flipV="1">
              <a:off x="6156176" y="2492896"/>
              <a:ext cx="288032"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228184" y="2924943"/>
              <a:ext cx="1368152" cy="276999"/>
            </a:xfrm>
            <a:prstGeom prst="rect">
              <a:avLst/>
            </a:prstGeom>
            <a:noFill/>
          </p:spPr>
          <p:txBody>
            <a:bodyPr wrap="square" rtlCol="0">
              <a:spAutoFit/>
            </a:bodyPr>
            <a:lstStyle/>
            <a:p>
              <a:r>
                <a:rPr lang="en-CA" sz="1200" dirty="0" smtClean="0"/>
                <a:t>Ossicles</a:t>
              </a:r>
            </a:p>
          </p:txBody>
        </p:sp>
      </p:grpSp>
      <p:sp>
        <p:nvSpPr>
          <p:cNvPr id="33" name="TextBox 32"/>
          <p:cNvSpPr txBox="1"/>
          <p:nvPr/>
        </p:nvSpPr>
        <p:spPr>
          <a:xfrm>
            <a:off x="1084083" y="4041637"/>
            <a:ext cx="6336704" cy="646331"/>
          </a:xfrm>
          <a:prstGeom prst="rect">
            <a:avLst/>
          </a:prstGeom>
          <a:noFill/>
        </p:spPr>
        <p:txBody>
          <a:bodyPr wrap="square" rtlCol="0">
            <a:spAutoFit/>
          </a:bodyPr>
          <a:lstStyle/>
          <a:p>
            <a:r>
              <a:rPr lang="en-CA" dirty="0" smtClean="0"/>
              <a:t>3D virtual model of temporal bone anatomy used to identify structures for the new tool to reach.</a:t>
            </a:r>
          </a:p>
        </p:txBody>
      </p:sp>
      <p:pic>
        <p:nvPicPr>
          <p:cNvPr id="2" name="Picture 1"/>
          <p:cNvPicPr>
            <a:picLocks noChangeAspect="1"/>
          </p:cNvPicPr>
          <p:nvPr/>
        </p:nvPicPr>
        <p:blipFill rotWithShape="1">
          <a:blip r:embed="rId5" cstate="print">
            <a:extLst>
              <a:ext uri="{28A0092B-C50C-407E-A947-70E740481C1C}">
                <a14:useLocalDpi xmlns:a14="http://schemas.microsoft.com/office/drawing/2010/main" val="0"/>
              </a:ext>
            </a:extLst>
          </a:blip>
          <a:srcRect l="20876" t="23302" r="986"/>
          <a:stretch/>
        </p:blipFill>
        <p:spPr>
          <a:xfrm>
            <a:off x="218391" y="4797152"/>
            <a:ext cx="2625418" cy="1932792"/>
          </a:xfrm>
          <a:prstGeom prst="rect">
            <a:avLst/>
          </a:prstGeom>
        </p:spPr>
      </p:pic>
      <p:pic>
        <p:nvPicPr>
          <p:cNvPr id="3" name="Picture 2"/>
          <p:cNvPicPr>
            <a:picLocks noChangeAspect="1"/>
          </p:cNvPicPr>
          <p:nvPr/>
        </p:nvPicPr>
        <p:blipFill rotWithShape="1">
          <a:blip r:embed="rId6" cstate="print">
            <a:extLst>
              <a:ext uri="{28A0092B-C50C-407E-A947-70E740481C1C}">
                <a14:useLocalDpi xmlns:a14="http://schemas.microsoft.com/office/drawing/2010/main" val="0"/>
              </a:ext>
            </a:extLst>
          </a:blip>
          <a:srcRect l="30865" t="5715"/>
          <a:stretch/>
        </p:blipFill>
        <p:spPr>
          <a:xfrm>
            <a:off x="4788024" y="4353960"/>
            <a:ext cx="2322949" cy="2375984"/>
          </a:xfrm>
          <a:prstGeom prst="rect">
            <a:avLst/>
          </a:prstGeom>
        </p:spPr>
      </p:pic>
    </p:spTree>
    <p:extLst>
      <p:ext uri="{BB962C8B-B14F-4D97-AF65-F5344CB8AC3E}">
        <p14:creationId xmlns:p14="http://schemas.microsoft.com/office/powerpoint/2010/main" val="1554214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251520" y="548680"/>
            <a:ext cx="8424936" cy="3620145"/>
            <a:chOff x="251520" y="548680"/>
            <a:chExt cx="8424936" cy="3620145"/>
          </a:xfrm>
        </p:grpSpPr>
        <p:pic>
          <p:nvPicPr>
            <p:cNvPr id="1027" name="Picture 3" descr="C:\Users\arushri swarup\Downloads\IMG_7400.JPG"/>
            <p:cNvPicPr>
              <a:picLocks noChangeAspect="1" noChangeArrowheads="1"/>
            </p:cNvPicPr>
            <p:nvPr/>
          </p:nvPicPr>
          <p:blipFill>
            <a:blip r:embed="rId2" cstate="print"/>
            <a:srcRect l="12121" t="41656" r="15152" b="32081"/>
            <a:stretch>
              <a:fillRect/>
            </a:stretch>
          </p:blipFill>
          <p:spPr bwMode="auto">
            <a:xfrm flipH="1">
              <a:off x="2411760" y="2708920"/>
              <a:ext cx="4519887" cy="1224136"/>
            </a:xfrm>
            <a:prstGeom prst="rect">
              <a:avLst/>
            </a:prstGeom>
            <a:noFill/>
          </p:spPr>
        </p:pic>
        <p:pic>
          <p:nvPicPr>
            <p:cNvPr id="1029" name="Picture 5" descr="C:\Users\ARUSHR~1\AppData\Local\Temp\7zE5AE4.tmp\IMG_7405.JPG"/>
            <p:cNvPicPr>
              <a:picLocks noChangeAspect="1" noChangeArrowheads="1"/>
            </p:cNvPicPr>
            <p:nvPr/>
          </p:nvPicPr>
          <p:blipFill>
            <a:blip r:embed="rId3" cstate="print"/>
            <a:srcRect l="3000" t="50006" r="2489" b="23991"/>
            <a:stretch>
              <a:fillRect/>
            </a:stretch>
          </p:blipFill>
          <p:spPr bwMode="auto">
            <a:xfrm>
              <a:off x="251520" y="908720"/>
              <a:ext cx="8424936" cy="1738479"/>
            </a:xfrm>
            <a:prstGeom prst="rect">
              <a:avLst/>
            </a:prstGeom>
            <a:noFill/>
          </p:spPr>
        </p:pic>
        <p:sp>
          <p:nvSpPr>
            <p:cNvPr id="11" name="TextBox 10"/>
            <p:cNvSpPr txBox="1"/>
            <p:nvPr/>
          </p:nvSpPr>
          <p:spPr>
            <a:xfrm>
              <a:off x="827584" y="2185119"/>
              <a:ext cx="573362" cy="307777"/>
            </a:xfrm>
            <a:prstGeom prst="rect">
              <a:avLst/>
            </a:prstGeom>
            <a:noFill/>
          </p:spPr>
          <p:txBody>
            <a:bodyPr wrap="none" rtlCol="0">
              <a:spAutoFit/>
            </a:bodyPr>
            <a:lstStyle/>
            <a:p>
              <a:r>
                <a:rPr lang="en-CA" sz="1400" dirty="0" smtClean="0"/>
                <a:t>Wrist</a:t>
              </a:r>
              <a:endParaRPr lang="en-CA" dirty="0"/>
            </a:p>
          </p:txBody>
        </p:sp>
        <p:cxnSp>
          <p:nvCxnSpPr>
            <p:cNvPr id="12" name="Straight Arrow Connector 11"/>
            <p:cNvCxnSpPr/>
            <p:nvPr/>
          </p:nvCxnSpPr>
          <p:spPr>
            <a:xfrm flipH="1">
              <a:off x="1547664" y="1052736"/>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79712" y="836712"/>
              <a:ext cx="561949" cy="307777"/>
            </a:xfrm>
            <a:prstGeom prst="rect">
              <a:avLst/>
            </a:prstGeom>
            <a:noFill/>
          </p:spPr>
          <p:txBody>
            <a:bodyPr wrap="none" rtlCol="0">
              <a:spAutoFit/>
            </a:bodyPr>
            <a:lstStyle/>
            <a:p>
              <a:r>
                <a:rPr lang="en-CA" sz="1400" dirty="0" smtClean="0"/>
                <a:t>Shaft</a:t>
              </a:r>
              <a:endParaRPr lang="en-CA" dirty="0"/>
            </a:p>
          </p:txBody>
        </p:sp>
        <p:cxnSp>
          <p:nvCxnSpPr>
            <p:cNvPr id="14" name="Straight Arrow Connector 13"/>
            <p:cNvCxnSpPr/>
            <p:nvPr/>
          </p:nvCxnSpPr>
          <p:spPr>
            <a:xfrm flipH="1">
              <a:off x="5580112" y="764704"/>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548680"/>
              <a:ext cx="1128835" cy="307777"/>
            </a:xfrm>
            <a:prstGeom prst="rect">
              <a:avLst/>
            </a:prstGeom>
            <a:noFill/>
          </p:spPr>
          <p:txBody>
            <a:bodyPr wrap="none" rtlCol="0">
              <a:spAutoFit/>
            </a:bodyPr>
            <a:lstStyle/>
            <a:p>
              <a:r>
                <a:rPr lang="en-CA" sz="1400" dirty="0" smtClean="0"/>
                <a:t>Thumb Piece</a:t>
              </a:r>
              <a:endParaRPr lang="en-CA" dirty="0"/>
            </a:p>
          </p:txBody>
        </p:sp>
        <p:cxnSp>
          <p:nvCxnSpPr>
            <p:cNvPr id="16" name="Straight Arrow Connector 15"/>
            <p:cNvCxnSpPr/>
            <p:nvPr/>
          </p:nvCxnSpPr>
          <p:spPr>
            <a:xfrm flipH="1">
              <a:off x="7164288" y="90872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596336" y="692696"/>
              <a:ext cx="704039" cy="307777"/>
            </a:xfrm>
            <a:prstGeom prst="rect">
              <a:avLst/>
            </a:prstGeom>
            <a:noFill/>
          </p:spPr>
          <p:txBody>
            <a:bodyPr wrap="none" rtlCol="0">
              <a:spAutoFit/>
            </a:bodyPr>
            <a:lstStyle/>
            <a:p>
              <a:r>
                <a:rPr lang="en-CA" sz="1400" dirty="0" smtClean="0"/>
                <a:t>Handle</a:t>
              </a:r>
              <a:endParaRPr lang="en-CA" dirty="0"/>
            </a:p>
          </p:txBody>
        </p:sp>
        <p:cxnSp>
          <p:nvCxnSpPr>
            <p:cNvPr id="18" name="Straight Arrow Connector 17"/>
            <p:cNvCxnSpPr/>
            <p:nvPr/>
          </p:nvCxnSpPr>
          <p:spPr>
            <a:xfrm flipH="1">
              <a:off x="4139952" y="90872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572000" y="692696"/>
              <a:ext cx="1344279" cy="307777"/>
            </a:xfrm>
            <a:prstGeom prst="rect">
              <a:avLst/>
            </a:prstGeom>
            <a:noFill/>
          </p:spPr>
          <p:txBody>
            <a:bodyPr wrap="none" rtlCol="0">
              <a:spAutoFit/>
            </a:bodyPr>
            <a:lstStyle/>
            <a:p>
              <a:r>
                <a:rPr lang="en-CA" sz="1400" dirty="0" smtClean="0"/>
                <a:t>Collet Assembly</a:t>
              </a:r>
              <a:endParaRPr lang="en-CA" dirty="0"/>
            </a:p>
          </p:txBody>
        </p:sp>
        <p:cxnSp>
          <p:nvCxnSpPr>
            <p:cNvPr id="20" name="Straight Arrow Connector 19"/>
            <p:cNvCxnSpPr/>
            <p:nvPr/>
          </p:nvCxnSpPr>
          <p:spPr>
            <a:xfrm flipV="1">
              <a:off x="5508104" y="1916832"/>
              <a:ext cx="576064" cy="57606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644008" y="2401143"/>
              <a:ext cx="1280103" cy="307777"/>
            </a:xfrm>
            <a:prstGeom prst="rect">
              <a:avLst/>
            </a:prstGeom>
            <a:noFill/>
          </p:spPr>
          <p:txBody>
            <a:bodyPr wrap="square" rtlCol="0">
              <a:spAutoFit/>
            </a:bodyPr>
            <a:lstStyle/>
            <a:p>
              <a:r>
                <a:rPr lang="en-CA" sz="1400" dirty="0" smtClean="0"/>
                <a:t>Laser Fibre </a:t>
              </a:r>
              <a:endParaRPr lang="en-CA" dirty="0"/>
            </a:p>
          </p:txBody>
        </p:sp>
        <p:sp>
          <p:nvSpPr>
            <p:cNvPr id="26" name="Rectangle 25"/>
            <p:cNvSpPr/>
            <p:nvPr/>
          </p:nvSpPr>
          <p:spPr>
            <a:xfrm>
              <a:off x="323528" y="1340768"/>
              <a:ext cx="648072" cy="504056"/>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8" name="Straight Connector 27"/>
            <p:cNvCxnSpPr>
              <a:stCxn id="26" idx="2"/>
            </p:cNvCxnSpPr>
            <p:nvPr/>
          </p:nvCxnSpPr>
          <p:spPr>
            <a:xfrm>
              <a:off x="647564" y="1844824"/>
              <a:ext cx="1764196" cy="1080120"/>
            </a:xfrm>
            <a:prstGeom prst="line">
              <a:avLst/>
            </a:prstGeom>
            <a:ln>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2627784" y="3376737"/>
              <a:ext cx="576064" cy="57606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160240" y="3861048"/>
              <a:ext cx="1280103" cy="307777"/>
            </a:xfrm>
            <a:prstGeom prst="rect">
              <a:avLst/>
            </a:prstGeom>
            <a:noFill/>
          </p:spPr>
          <p:txBody>
            <a:bodyPr wrap="square" rtlCol="0">
              <a:spAutoFit/>
            </a:bodyPr>
            <a:lstStyle/>
            <a:p>
              <a:r>
                <a:rPr lang="en-CA" sz="1400" dirty="0" smtClean="0"/>
                <a:t>Laser Fibre </a:t>
              </a:r>
              <a:endParaRPr lang="en-CA" dirty="0"/>
            </a:p>
          </p:txBody>
        </p:sp>
        <p:cxnSp>
          <p:nvCxnSpPr>
            <p:cNvPr id="40" name="Straight Arrow Connector 39"/>
            <p:cNvCxnSpPr/>
            <p:nvPr/>
          </p:nvCxnSpPr>
          <p:spPr>
            <a:xfrm flipV="1">
              <a:off x="3923928" y="3592761"/>
              <a:ext cx="360040" cy="340295"/>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419872" y="3861048"/>
              <a:ext cx="1280103" cy="307777"/>
            </a:xfrm>
            <a:prstGeom prst="rect">
              <a:avLst/>
            </a:prstGeom>
            <a:noFill/>
          </p:spPr>
          <p:txBody>
            <a:bodyPr wrap="square" rtlCol="0">
              <a:spAutoFit/>
            </a:bodyPr>
            <a:lstStyle/>
            <a:p>
              <a:r>
                <a:rPr lang="en-CA" sz="1400" dirty="0" smtClean="0"/>
                <a:t>Cable</a:t>
              </a:r>
              <a:endParaRPr lang="en-CA"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p:cNvGrpSpPr/>
          <p:nvPr/>
        </p:nvGrpSpPr>
        <p:grpSpPr>
          <a:xfrm>
            <a:off x="1187624" y="260648"/>
            <a:ext cx="6696744" cy="4176464"/>
            <a:chOff x="1187624" y="260648"/>
            <a:chExt cx="6696744" cy="4176464"/>
          </a:xfrm>
        </p:grpSpPr>
        <p:pic>
          <p:nvPicPr>
            <p:cNvPr id="2" name="Picture 6" descr="C:\Users\ARUSHR~1\AppData\Local\Temp\7zE5AE4.tmp\IMG_7407.JPG"/>
            <p:cNvPicPr>
              <a:picLocks noChangeAspect="1" noChangeArrowheads="1"/>
            </p:cNvPicPr>
            <p:nvPr/>
          </p:nvPicPr>
          <p:blipFill>
            <a:blip r:embed="rId2" cstate="print"/>
            <a:srcRect l="10501" t="56531" r="3239" b="7990"/>
            <a:stretch>
              <a:fillRect/>
            </a:stretch>
          </p:blipFill>
          <p:spPr bwMode="auto">
            <a:xfrm>
              <a:off x="1187624" y="764704"/>
              <a:ext cx="6624736" cy="2043608"/>
            </a:xfrm>
            <a:prstGeom prst="rect">
              <a:avLst/>
            </a:prstGeom>
            <a:noFill/>
          </p:spPr>
        </p:pic>
        <p:pic>
          <p:nvPicPr>
            <p:cNvPr id="3" name="Picture 7" descr="C:\Users\ARUSHR~1\AppData\Local\Temp\7zE5AE4.tmp\IMG_7408.JPG"/>
            <p:cNvPicPr>
              <a:picLocks noChangeAspect="1" noChangeArrowheads="1"/>
            </p:cNvPicPr>
            <p:nvPr/>
          </p:nvPicPr>
          <p:blipFill>
            <a:blip r:embed="rId3" cstate="print"/>
            <a:srcRect l="19502" t="48005" b="25992"/>
            <a:stretch>
              <a:fillRect/>
            </a:stretch>
          </p:blipFill>
          <p:spPr bwMode="auto">
            <a:xfrm>
              <a:off x="1403648" y="2924944"/>
              <a:ext cx="6241678" cy="1512168"/>
            </a:xfrm>
            <a:prstGeom prst="rect">
              <a:avLst/>
            </a:prstGeom>
            <a:noFill/>
          </p:spPr>
        </p:pic>
        <p:cxnSp>
          <p:nvCxnSpPr>
            <p:cNvPr id="7" name="Straight Arrow Connector 6"/>
            <p:cNvCxnSpPr/>
            <p:nvPr/>
          </p:nvCxnSpPr>
          <p:spPr>
            <a:xfrm flipH="1">
              <a:off x="1691680" y="54868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123728" y="332656"/>
              <a:ext cx="573362" cy="307777"/>
            </a:xfrm>
            <a:prstGeom prst="rect">
              <a:avLst/>
            </a:prstGeom>
            <a:noFill/>
          </p:spPr>
          <p:txBody>
            <a:bodyPr wrap="none" rtlCol="0">
              <a:spAutoFit/>
            </a:bodyPr>
            <a:lstStyle/>
            <a:p>
              <a:r>
                <a:rPr lang="en-CA" sz="1400" dirty="0" smtClean="0"/>
                <a:t>Wrist</a:t>
              </a:r>
              <a:endParaRPr lang="en-CA" dirty="0"/>
            </a:p>
          </p:txBody>
        </p:sp>
        <p:cxnSp>
          <p:nvCxnSpPr>
            <p:cNvPr id="11" name="Straight Arrow Connector 10"/>
            <p:cNvCxnSpPr/>
            <p:nvPr/>
          </p:nvCxnSpPr>
          <p:spPr>
            <a:xfrm flipH="1">
              <a:off x="2483768" y="620688"/>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915816" y="404664"/>
              <a:ext cx="561949" cy="307777"/>
            </a:xfrm>
            <a:prstGeom prst="rect">
              <a:avLst/>
            </a:prstGeom>
            <a:noFill/>
          </p:spPr>
          <p:txBody>
            <a:bodyPr wrap="none" rtlCol="0">
              <a:spAutoFit/>
            </a:bodyPr>
            <a:lstStyle/>
            <a:p>
              <a:r>
                <a:rPr lang="en-CA" sz="1400" dirty="0" smtClean="0"/>
                <a:t>Shaft</a:t>
              </a:r>
              <a:endParaRPr lang="en-CA" dirty="0"/>
            </a:p>
          </p:txBody>
        </p:sp>
        <p:cxnSp>
          <p:nvCxnSpPr>
            <p:cNvPr id="13" name="Straight Arrow Connector 12"/>
            <p:cNvCxnSpPr/>
            <p:nvPr/>
          </p:nvCxnSpPr>
          <p:spPr>
            <a:xfrm flipV="1">
              <a:off x="2195736" y="1412776"/>
              <a:ext cx="1368152" cy="1584176"/>
            </a:xfrm>
            <a:prstGeom prst="straightConnector1">
              <a:avLst/>
            </a:prstGeom>
            <a:ln>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47664" y="2060848"/>
              <a:ext cx="1344279" cy="307777"/>
            </a:xfrm>
            <a:prstGeom prst="rect">
              <a:avLst/>
            </a:prstGeom>
            <a:noFill/>
          </p:spPr>
          <p:txBody>
            <a:bodyPr wrap="none" rtlCol="0">
              <a:spAutoFit/>
            </a:bodyPr>
            <a:lstStyle/>
            <a:p>
              <a:r>
                <a:rPr lang="en-CA" sz="1400" dirty="0" smtClean="0"/>
                <a:t>Collet Assembly</a:t>
              </a:r>
              <a:endParaRPr lang="en-CA" dirty="0"/>
            </a:p>
          </p:txBody>
        </p:sp>
        <p:cxnSp>
          <p:nvCxnSpPr>
            <p:cNvPr id="16" name="Straight Arrow Connector 15"/>
            <p:cNvCxnSpPr/>
            <p:nvPr/>
          </p:nvCxnSpPr>
          <p:spPr>
            <a:xfrm flipH="1">
              <a:off x="5148064" y="476672"/>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580112" y="260648"/>
              <a:ext cx="1128835" cy="307777"/>
            </a:xfrm>
            <a:prstGeom prst="rect">
              <a:avLst/>
            </a:prstGeom>
            <a:noFill/>
          </p:spPr>
          <p:txBody>
            <a:bodyPr wrap="none" rtlCol="0">
              <a:spAutoFit/>
            </a:bodyPr>
            <a:lstStyle/>
            <a:p>
              <a:r>
                <a:rPr lang="en-CA" sz="1400" dirty="0" smtClean="0"/>
                <a:t>Thumb Piece</a:t>
              </a:r>
              <a:endParaRPr lang="en-CA" dirty="0"/>
            </a:p>
          </p:txBody>
        </p:sp>
        <p:cxnSp>
          <p:nvCxnSpPr>
            <p:cNvPr id="18" name="Straight Arrow Connector 17"/>
            <p:cNvCxnSpPr/>
            <p:nvPr/>
          </p:nvCxnSpPr>
          <p:spPr>
            <a:xfrm flipH="1">
              <a:off x="6732240" y="54868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164288" y="332656"/>
              <a:ext cx="704039" cy="307777"/>
            </a:xfrm>
            <a:prstGeom prst="rect">
              <a:avLst/>
            </a:prstGeom>
            <a:noFill/>
          </p:spPr>
          <p:txBody>
            <a:bodyPr wrap="none" rtlCol="0">
              <a:spAutoFit/>
            </a:bodyPr>
            <a:lstStyle/>
            <a:p>
              <a:r>
                <a:rPr lang="en-CA" sz="1400" dirty="0" smtClean="0"/>
                <a:t>Handle</a:t>
              </a:r>
              <a:endParaRPr lang="en-CA" dirty="0"/>
            </a:p>
          </p:txBody>
        </p:sp>
        <p:cxnSp>
          <p:nvCxnSpPr>
            <p:cNvPr id="20" name="Straight Arrow Connector 19"/>
            <p:cNvCxnSpPr/>
            <p:nvPr/>
          </p:nvCxnSpPr>
          <p:spPr>
            <a:xfrm flipH="1">
              <a:off x="3851920" y="1772816"/>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139952" y="1556792"/>
              <a:ext cx="1224136" cy="307777"/>
            </a:xfrm>
            <a:prstGeom prst="rect">
              <a:avLst/>
            </a:prstGeom>
            <a:noFill/>
          </p:spPr>
          <p:txBody>
            <a:bodyPr wrap="square" rtlCol="0">
              <a:spAutoFit/>
            </a:bodyPr>
            <a:lstStyle/>
            <a:p>
              <a:r>
                <a:rPr lang="en-CA" sz="1400" dirty="0" smtClean="0"/>
                <a:t>Luer Lock </a:t>
              </a:r>
              <a:endParaRPr lang="en-CA" dirty="0"/>
            </a:p>
          </p:txBody>
        </p:sp>
        <p:cxnSp>
          <p:nvCxnSpPr>
            <p:cNvPr id="23" name="Straight Arrow Connector 22"/>
            <p:cNvCxnSpPr/>
            <p:nvPr/>
          </p:nvCxnSpPr>
          <p:spPr>
            <a:xfrm flipH="1">
              <a:off x="4572000" y="1844824"/>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60032" y="1628800"/>
              <a:ext cx="1944216" cy="307777"/>
            </a:xfrm>
            <a:prstGeom prst="rect">
              <a:avLst/>
            </a:prstGeom>
            <a:noFill/>
          </p:spPr>
          <p:txBody>
            <a:bodyPr wrap="square" rtlCol="0">
              <a:spAutoFit/>
            </a:bodyPr>
            <a:lstStyle/>
            <a:p>
              <a:r>
                <a:rPr lang="en-CA" sz="1400" dirty="0" smtClean="0"/>
                <a:t>Connector </a:t>
              </a:r>
              <a:endParaRPr lang="en-CA" dirty="0"/>
            </a:p>
          </p:txBody>
        </p:sp>
        <p:cxnSp>
          <p:nvCxnSpPr>
            <p:cNvPr id="25" name="Straight Arrow Connector 24"/>
            <p:cNvCxnSpPr/>
            <p:nvPr/>
          </p:nvCxnSpPr>
          <p:spPr>
            <a:xfrm flipH="1">
              <a:off x="6372200" y="2132856"/>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660232" y="1844824"/>
              <a:ext cx="1224136" cy="307777"/>
            </a:xfrm>
            <a:prstGeom prst="rect">
              <a:avLst/>
            </a:prstGeom>
            <a:noFill/>
          </p:spPr>
          <p:txBody>
            <a:bodyPr wrap="square" rtlCol="0">
              <a:spAutoFit/>
            </a:bodyPr>
            <a:lstStyle/>
            <a:p>
              <a:r>
                <a:rPr lang="en-CA" sz="1400" dirty="0" smtClean="0"/>
                <a:t>Tubing</a:t>
              </a:r>
              <a:endParaRPr lang="en-CA" dirty="0"/>
            </a:p>
          </p:txBody>
        </p:sp>
        <p:sp>
          <p:nvSpPr>
            <p:cNvPr id="27" name="Rectangle 26"/>
            <p:cNvSpPr/>
            <p:nvPr/>
          </p:nvSpPr>
          <p:spPr>
            <a:xfrm>
              <a:off x="3203848" y="836712"/>
              <a:ext cx="864096"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2123728" y="2996952"/>
              <a:ext cx="3960440" cy="1296144"/>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5" name="Straight Arrow Connector 34"/>
            <p:cNvCxnSpPr/>
            <p:nvPr/>
          </p:nvCxnSpPr>
          <p:spPr>
            <a:xfrm flipH="1">
              <a:off x="2699792" y="3160713"/>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2843808" y="2924944"/>
              <a:ext cx="1110240" cy="307777"/>
            </a:xfrm>
            <a:prstGeom prst="rect">
              <a:avLst/>
            </a:prstGeom>
            <a:noFill/>
          </p:spPr>
          <p:txBody>
            <a:bodyPr wrap="none" rtlCol="0">
              <a:spAutoFit/>
            </a:bodyPr>
            <a:lstStyle/>
            <a:p>
              <a:r>
                <a:rPr lang="en-CA" sz="1400" dirty="0" smtClean="0"/>
                <a:t>Collet Clamp</a:t>
              </a:r>
              <a:endParaRPr lang="en-CA" dirty="0"/>
            </a:p>
          </p:txBody>
        </p:sp>
        <p:cxnSp>
          <p:nvCxnSpPr>
            <p:cNvPr id="38" name="Straight Arrow Connector 37"/>
            <p:cNvCxnSpPr/>
            <p:nvPr/>
          </p:nvCxnSpPr>
          <p:spPr>
            <a:xfrm flipH="1">
              <a:off x="3779912" y="3304729"/>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923928" y="3068960"/>
              <a:ext cx="608500" cy="307777"/>
            </a:xfrm>
            <a:prstGeom prst="rect">
              <a:avLst/>
            </a:prstGeom>
            <a:noFill/>
          </p:spPr>
          <p:txBody>
            <a:bodyPr wrap="none" rtlCol="0">
              <a:spAutoFit/>
            </a:bodyPr>
            <a:lstStyle/>
            <a:p>
              <a:r>
                <a:rPr lang="en-CA" sz="1400" dirty="0" smtClean="0"/>
                <a:t>Collet</a:t>
              </a:r>
              <a:endParaRPr lang="en-CA" dirty="0"/>
            </a:p>
          </p:txBody>
        </p:sp>
        <p:cxnSp>
          <p:nvCxnSpPr>
            <p:cNvPr id="40" name="Straight Arrow Connector 39"/>
            <p:cNvCxnSpPr/>
            <p:nvPr/>
          </p:nvCxnSpPr>
          <p:spPr>
            <a:xfrm flipH="1">
              <a:off x="4644008" y="3376737"/>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788024" y="3140968"/>
              <a:ext cx="672043" cy="307777"/>
            </a:xfrm>
            <a:prstGeom prst="rect">
              <a:avLst/>
            </a:prstGeom>
            <a:noFill/>
          </p:spPr>
          <p:txBody>
            <a:bodyPr wrap="none" rtlCol="0">
              <a:spAutoFit/>
            </a:bodyPr>
            <a:lstStyle/>
            <a:p>
              <a:r>
                <a:rPr lang="en-CA" sz="1400" dirty="0" smtClean="0"/>
                <a:t>Tubing</a:t>
              </a:r>
              <a:endParaRPr lang="en-CA" dirty="0"/>
            </a:p>
          </p:txBody>
        </p:sp>
        <p:cxnSp>
          <p:nvCxnSpPr>
            <p:cNvPr id="42" name="Straight Arrow Connector 41"/>
            <p:cNvCxnSpPr/>
            <p:nvPr/>
          </p:nvCxnSpPr>
          <p:spPr>
            <a:xfrm flipV="1">
              <a:off x="4716016" y="3717032"/>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3635896" y="3841303"/>
              <a:ext cx="1176091" cy="307777"/>
            </a:xfrm>
            <a:prstGeom prst="rect">
              <a:avLst/>
            </a:prstGeom>
            <a:noFill/>
          </p:spPr>
          <p:txBody>
            <a:bodyPr wrap="none" rtlCol="0">
              <a:spAutoFit/>
            </a:bodyPr>
            <a:lstStyle/>
            <a:p>
              <a:r>
                <a:rPr lang="en-CA" sz="1400" dirty="0" smtClean="0"/>
                <a:t>Adaptor Tube</a:t>
              </a:r>
              <a:endParaRPr lang="en-CA" dirty="0"/>
            </a:p>
          </p:txBody>
        </p:sp>
        <p:cxnSp>
          <p:nvCxnSpPr>
            <p:cNvPr id="45" name="Straight Arrow Connector 44"/>
            <p:cNvCxnSpPr/>
            <p:nvPr/>
          </p:nvCxnSpPr>
          <p:spPr>
            <a:xfrm flipH="1">
              <a:off x="5436096" y="3232721"/>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5580112" y="2996952"/>
              <a:ext cx="593432" cy="307777"/>
            </a:xfrm>
            <a:prstGeom prst="rect">
              <a:avLst/>
            </a:prstGeom>
            <a:noFill/>
          </p:spPr>
          <p:txBody>
            <a:bodyPr wrap="none" rtlCol="0">
              <a:spAutoFit/>
            </a:bodyPr>
            <a:lstStyle/>
            <a:p>
              <a:r>
                <a:rPr lang="en-CA" sz="1400" dirty="0" smtClean="0"/>
                <a:t>Cable</a:t>
              </a:r>
              <a:endParaRPr lang="en-CA" dirty="0"/>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1238</TotalTime>
  <Words>309</Words>
  <Application>Microsoft Macintosh PowerPoint</Application>
  <PresentationFormat>On-screen Show (4:3)</PresentationFormat>
  <Paragraphs>47</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HSC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Arushri Swarup</dc:creator>
  <cp:lastModifiedBy>Arushri Swarup</cp:lastModifiedBy>
  <cp:revision>51</cp:revision>
  <dcterms:created xsi:type="dcterms:W3CDTF">2017-08-30T22:16:52Z</dcterms:created>
  <dcterms:modified xsi:type="dcterms:W3CDTF">2017-09-29T07:06:01Z</dcterms:modified>
</cp:coreProperties>
</file>

<file path=docProps/thumbnail.jpeg>
</file>